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65" r:id="rId6"/>
    <p:sldId id="264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5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4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1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4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2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41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1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9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9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1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9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9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F52B-6D76-46FD-9CDA-1A010199DE21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DF17-DF93-4CD0-B2CE-14F0AE991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83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B88A065-3E81-4285-A042-A63ACE377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0"/>
            <a:ext cx="12125324" cy="68399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74DE-A569-4103-8795-DAC504747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028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/>
              <a:t>ФКУЗ Медико-санитарная часть № 75 ФСИН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051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98B7F-BAD6-4E90-9221-1A1F7177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20" y="143069"/>
            <a:ext cx="10353761" cy="1326321"/>
          </a:xfrm>
        </p:spPr>
        <p:txBody>
          <a:bodyPr/>
          <a:lstStyle/>
          <a:p>
            <a:r>
              <a:rPr lang="ru-RU" dirty="0"/>
              <a:t>Вакантные должности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7BED77B-2B02-4D90-9BEA-634B7ACA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6" y="1004596"/>
            <a:ext cx="9368539" cy="57103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начальник филиала «Медицинская часть № 1»- врач ФКУЗ МСЧ-75 ФСИН России (ИК-1, г. Нерчинск, Забайкальский край); </a:t>
            </a:r>
          </a:p>
          <a:p>
            <a:pPr algn="just"/>
            <a:r>
              <a:rPr lang="ru-RU" dirty="0"/>
              <a:t>начальник филиала «Медицинская часть № 2»- врач ФКУЗ МСЧ-75 ФСИН России (ИК-2, с. Шара-</a:t>
            </a:r>
            <a:r>
              <a:rPr lang="ru-RU" dirty="0" err="1"/>
              <a:t>Горохон</a:t>
            </a:r>
            <a:r>
              <a:rPr lang="ru-RU" dirty="0"/>
              <a:t>, </a:t>
            </a:r>
            <a:r>
              <a:rPr lang="ru-RU" dirty="0" err="1"/>
              <a:t>Карымского</a:t>
            </a:r>
            <a:r>
              <a:rPr lang="ru-RU" dirty="0"/>
              <a:t> района Забайкальский край); </a:t>
            </a:r>
          </a:p>
          <a:p>
            <a:pPr algn="just"/>
            <a:r>
              <a:rPr lang="ru-RU" dirty="0"/>
              <a:t>начальник лечебно-профилактического отделения врач-терапевт филиала                           «Больница № 1» ФКУЗ МСЧ-75 ФСИН России (ИК-5, п. </a:t>
            </a:r>
            <a:r>
              <a:rPr lang="ru-RU" dirty="0" err="1"/>
              <a:t>Антипиха</a:t>
            </a:r>
            <a:r>
              <a:rPr lang="ru-RU" dirty="0"/>
              <a:t> г. Чита); </a:t>
            </a:r>
          </a:p>
          <a:p>
            <a:pPr algn="just"/>
            <a:r>
              <a:rPr lang="ru-RU" dirty="0"/>
              <a:t>врач-невролог неврологического кабинета филиала «Больница № 1» ФКУЗ      МСЧ-75 ФСИН России (ИК-5, п. </a:t>
            </a:r>
            <a:r>
              <a:rPr lang="ru-RU" dirty="0" err="1"/>
              <a:t>Антипиха</a:t>
            </a:r>
            <a:r>
              <a:rPr lang="ru-RU" dirty="0"/>
              <a:t> г. Чита); </a:t>
            </a:r>
          </a:p>
          <a:p>
            <a:pPr algn="just"/>
            <a:r>
              <a:rPr lang="ru-RU" dirty="0"/>
              <a:t>начальник лечебно-профилактического отделения врач-терапевт филиала                            «Больница № 2» ФКУЗ МСЧ-75 ФСИН России (СИЗО-1, г. Чита); </a:t>
            </a:r>
          </a:p>
          <a:p>
            <a:pPr algn="just"/>
            <a:r>
              <a:rPr lang="ru-RU" dirty="0"/>
              <a:t>врач-терапевт лечебно-профилактического кабинета филиала «Больница № 2» ФКУЗ МСЧ-75 ФСИН России (СИЗО-1, г. Чита);  </a:t>
            </a:r>
          </a:p>
          <a:p>
            <a:pPr algn="just"/>
            <a:r>
              <a:rPr lang="ru-RU" dirty="0"/>
              <a:t>врач-терапевт лечебно-профилактического кабинета филиала «Туберкулезная больница» ФКУЗ МСЧ-75 ФСИН России (ЛИУ-4, г. Чита).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1" name="Рисунок 30" descr="Изображение выглядит как игрушка, кукла, сто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209E92C5-0510-44F4-A88F-4D728ED7E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22" y="561975"/>
            <a:ext cx="2798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6D26F-A9A1-4FED-912D-283B86DB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кандидатам на должность начальствующего состава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B7BF6-3FDD-4871-8F63-C46689C5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Наличие высшего медицинского образования (диплом, </a:t>
            </a:r>
            <a:r>
              <a:rPr lang="ru-RU" dirty="0" err="1"/>
              <a:t>сертифекат</a:t>
            </a:r>
            <a:r>
              <a:rPr lang="ru-RU" dirty="0"/>
              <a:t> установленного образца).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Возраст: не старше 40 лет.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Годные по состоянию здоровья для прохождения ВВК.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Отсутствие судимости и/или уголовного преследования.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366178-8E52-422F-A671-3FE4805A7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37" y="4424362"/>
            <a:ext cx="22574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2B469-8AB1-4A9B-A425-9A63632E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122001"/>
            <a:ext cx="3040685" cy="4613999"/>
          </a:xfrm>
        </p:spPr>
        <p:txBody>
          <a:bodyPr anchor="ctr">
            <a:normAutofit/>
          </a:bodyPr>
          <a:lstStyle/>
          <a:p>
            <a:r>
              <a:rPr lang="ru-RU" sz="1900" dirty="0">
                <a:solidFill>
                  <a:srgbClr val="FFFFFF"/>
                </a:solidFill>
              </a:rPr>
              <a:t>Льготы предоставляемые сотрудникам УФСИН России по Забайкальскому краю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05E76-AAF0-48BF-A173-64165841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126" y="76200"/>
            <a:ext cx="8129874" cy="6781800"/>
          </a:xfrm>
        </p:spPr>
        <p:txBody>
          <a:bodyPr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1400" b="1" dirty="0"/>
              <a:t>один месяц службы  в системе УИС засчитывается за полтора; </a:t>
            </a:r>
          </a:p>
          <a:p>
            <a:pPr algn="just">
              <a:lnSpc>
                <a:spcPct val="110000"/>
              </a:lnSpc>
            </a:pPr>
            <a:r>
              <a:rPr lang="ru-RU" sz="1400" b="1" dirty="0"/>
              <a:t>ежегодно предоставляется отпуск 45 суток (с представлением дней на проезд к месту проведения отпуска). Лицам, имеющим выслугу – 10 лет службы предоставляется дополнительный отпуск – 5 суток, 15 лет – 10 суток, 20 лет -15 суток. </a:t>
            </a:r>
          </a:p>
          <a:p>
            <a:pPr algn="just">
              <a:lnSpc>
                <a:spcPct val="110000"/>
              </a:lnSpc>
            </a:pPr>
            <a:r>
              <a:rPr lang="ru-RU" sz="1400" b="1" dirty="0"/>
              <a:t>выплачивается стоимость проезда к месту проведения очередного отпуска и обратно, а также одному из членов семьи сотрудника; </a:t>
            </a:r>
          </a:p>
          <a:p>
            <a:pPr algn="just">
              <a:lnSpc>
                <a:spcPct val="110000"/>
              </a:lnSpc>
            </a:pPr>
            <a:r>
              <a:rPr lang="ru-RU" sz="1400" b="1" dirty="0"/>
              <a:t>обеспечение форменным обмундированием; </a:t>
            </a:r>
          </a:p>
          <a:p>
            <a:pPr algn="just">
              <a:lnSpc>
                <a:spcPct val="110000"/>
              </a:lnSpc>
            </a:pPr>
            <a:r>
              <a:rPr lang="ru-RU" sz="1400" b="1" dirty="0"/>
              <a:t>предоставление пенсии на льготных основаниях; </a:t>
            </a:r>
          </a:p>
          <a:p>
            <a:pPr algn="just">
              <a:lnSpc>
                <a:spcPct val="110000"/>
              </a:lnSpc>
            </a:pPr>
            <a:r>
              <a:rPr lang="ru-RU" sz="1400" b="1" dirty="0"/>
              <a:t>право на денежную компенсацию за поднаем (наем) жилых помещений в порядке и размерах, определяемых Правительством РФ. </a:t>
            </a:r>
          </a:p>
          <a:p>
            <a:pPr algn="just">
              <a:lnSpc>
                <a:spcPct val="110000"/>
              </a:lnSpc>
            </a:pPr>
            <a:r>
              <a:rPr lang="ru-RU" sz="1400" b="1" dirty="0"/>
              <a:t>право на бесплатное медицинское обслуживание (в том числе обеспечение лекарствами) в медицинских учреждениях системы МВД России и ФСИН России.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sz="14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600" b="1" dirty="0"/>
              <a:t>Заработная плата от 40 тысяч рублей. Размер </a:t>
            </a:r>
            <a:r>
              <a:rPr lang="ru-RU" sz="1600" b="1" dirty="0" err="1"/>
              <a:t>зар.платы</a:t>
            </a:r>
            <a:r>
              <a:rPr lang="ru-RU" sz="1600" b="1" dirty="0"/>
              <a:t> зависит от занимаемой должности и выслуги лет.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sz="1200" dirty="0"/>
          </a:p>
          <a:p>
            <a:pPr marL="0" indent="0">
              <a:lnSpc>
                <a:spcPct val="110000"/>
              </a:lnSpc>
              <a:buNone/>
            </a:pP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213CA5-0F61-4211-8374-8818DF70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155" y="5235426"/>
            <a:ext cx="1352144" cy="16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C8E97-5E86-4EF1-8977-C6B844A5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вольнонаемных (не аттестованных) работников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1AF69-CC2E-4A3E-A8DA-F20EF0C75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28" y="1928769"/>
            <a:ext cx="5106004" cy="37028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100" b="1" dirty="0"/>
              <a:t>Условия трудового договора: </a:t>
            </a:r>
          </a:p>
          <a:p>
            <a:r>
              <a:rPr lang="ru-RU" sz="2100" dirty="0"/>
              <a:t>официальное трудоустройство; </a:t>
            </a:r>
          </a:p>
          <a:p>
            <a:r>
              <a:rPr lang="ru-RU" sz="2100" dirty="0"/>
              <a:t>40-часовая рабочая неделя; </a:t>
            </a:r>
          </a:p>
          <a:p>
            <a:r>
              <a:rPr lang="ru-RU" sz="2100" dirty="0"/>
              <a:t>заработная плата от 35000 рублей; </a:t>
            </a:r>
          </a:p>
          <a:p>
            <a:r>
              <a:rPr lang="ru-RU" sz="2100" dirty="0"/>
              <a:t>квартальные и годовая премии; </a:t>
            </a:r>
          </a:p>
          <a:p>
            <a:r>
              <a:rPr lang="ru-RU" sz="2100" dirty="0"/>
              <a:t>дополнительная выплата за непрерывный стаж работы в УИС от 1 года; </a:t>
            </a:r>
          </a:p>
          <a:p>
            <a:r>
              <a:rPr lang="ru-RU" sz="2100" dirty="0"/>
              <a:t>ежегодный отпуск 36 дней; </a:t>
            </a:r>
          </a:p>
          <a:p>
            <a:r>
              <a:rPr lang="ru-RU" sz="2100" dirty="0"/>
              <a:t>дополнительный отпуск за выслугу лет.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E7C6DA-93A2-4C3B-AF53-F46761A7B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4619" y="1969769"/>
            <a:ext cx="5094154" cy="40605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100" b="1" dirty="0"/>
              <a:t>Вакантные должности:</a:t>
            </a:r>
          </a:p>
          <a:p>
            <a:r>
              <a:rPr lang="ru-RU" sz="2100" dirty="0"/>
              <a:t>врач-терапевт филиала «ЦМСР» ФКУЗ МСЧ-75 ФСИН России;</a:t>
            </a:r>
          </a:p>
          <a:p>
            <a:r>
              <a:rPr lang="ru-RU" sz="2100" dirty="0"/>
              <a:t>врач-терапевт терапевтического отделения филиала «Больница № 2» ФКУЗ МСЧ-75 ФСИН России;</a:t>
            </a:r>
          </a:p>
          <a:p>
            <a:r>
              <a:rPr lang="ru-RU" sz="2100" dirty="0"/>
              <a:t>врач-терапевт филиала «Медицинская часть № 4» ФКУЗ МСЧ-75 ФСИН России. </a:t>
            </a: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78A04C5-7944-4D56-B5E6-FA1DB3B40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10" y="1730202"/>
            <a:ext cx="2194564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8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05060-2B1C-4112-8AD8-7312DDC0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Необходимые документы при устройстве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D08C9-302C-4CF8-AD57-6728F26D0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Паспорт</a:t>
            </a:r>
          </a:p>
          <a:p>
            <a:r>
              <a:rPr lang="ru-RU" b="1" dirty="0"/>
              <a:t>Документы о медицинском образовании (диплом, сертификат)</a:t>
            </a:r>
          </a:p>
          <a:p>
            <a:r>
              <a:rPr lang="ru-RU" b="1" dirty="0"/>
              <a:t>Военный билет</a:t>
            </a:r>
          </a:p>
          <a:p>
            <a:r>
              <a:rPr lang="ru-RU" b="1" dirty="0"/>
              <a:t>Трудовая книжка или заверенная копия</a:t>
            </a:r>
          </a:p>
          <a:p>
            <a:r>
              <a:rPr lang="ru-RU" b="1" dirty="0"/>
              <a:t>Характеристика с предыдущего места работы или службы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5D83A-219A-43FE-8875-2568EDBA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51" y="4094428"/>
            <a:ext cx="4251650" cy="2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3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5B6B3-C7FA-4216-9B6C-8ED1E5F8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B2079-4A11-42CC-B15B-8B88FB69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23" y="1581432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Адрес: Забайкальский край, </a:t>
            </a:r>
            <a:r>
              <a:rPr lang="ru-RU" b="1" dirty="0" err="1"/>
              <a:t>г.Чита</a:t>
            </a:r>
            <a:r>
              <a:rPr lang="ru-RU" b="1" dirty="0"/>
              <a:t>, ул. Александро-Заводская, 2, строение 2, ФКУЗ  «МСЧ-75» ФСИН России, отдел кадров. </a:t>
            </a:r>
          </a:p>
          <a:p>
            <a:pPr marL="0" indent="0">
              <a:buNone/>
            </a:pPr>
            <a:r>
              <a:rPr lang="ru-RU" b="1" dirty="0"/>
              <a:t>Контактный телефон: 8 (3022) 23-10-48. </a:t>
            </a:r>
          </a:p>
          <a:p>
            <a:pPr marL="0" indent="0">
              <a:buNone/>
            </a:pPr>
            <a:r>
              <a:rPr lang="ru-RU" b="1" dirty="0"/>
              <a:t>Электронная почта: </a:t>
            </a:r>
            <a:r>
              <a:rPr lang="en-US" b="1" dirty="0"/>
              <a:t>med-zabufsin@yandex.ru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0EDF76-F9AC-4748-991C-C70B4336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38" y="3074512"/>
            <a:ext cx="4062202" cy="36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ешний, военный, однородный&#10;&#10;Автоматически созданное описание">
            <a:extLst>
              <a:ext uri="{FF2B5EF4-FFF2-40B4-BE49-F238E27FC236}">
                <a16:creationId xmlns:a16="http://schemas.microsoft.com/office/drawing/2014/main" id="{F38EB026-48FF-49BE-BE97-40173A6C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6FC6A-6AFF-4763-B14B-64A0BEDF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255" y="133350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38482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526</Words>
  <Application>Microsoft Office PowerPoint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ФКУЗ Медико-санитарная часть № 75 ФСИН России</vt:lpstr>
      <vt:lpstr>Вакантные должности</vt:lpstr>
      <vt:lpstr>Требования к кандидатам на должность начальствующего состава</vt:lpstr>
      <vt:lpstr>Льготы предоставляемые сотрудникам УФСИН России по Забайкальскому краю</vt:lpstr>
      <vt:lpstr>Для вольнонаемных (не аттестованных) работников</vt:lpstr>
      <vt:lpstr>Необходимые документы при устройстве</vt:lpstr>
      <vt:lpstr>Контакты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ФКУЗ Медико-санитарная часть № 75 ФСИН России</dc:title>
  <dc:creator>Евгения Нарицына</dc:creator>
  <cp:lastModifiedBy>Сергей Гайдуков</cp:lastModifiedBy>
  <cp:revision>11</cp:revision>
  <dcterms:created xsi:type="dcterms:W3CDTF">2019-11-10T08:50:30Z</dcterms:created>
  <dcterms:modified xsi:type="dcterms:W3CDTF">2019-12-04T00:15:08Z</dcterms:modified>
</cp:coreProperties>
</file>